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5" r:id="rId5"/>
    <p:sldId id="258" r:id="rId6"/>
    <p:sldId id="262" r:id="rId7"/>
    <p:sldId id="259" r:id="rId8"/>
    <p:sldId id="261" r:id="rId9"/>
    <p:sldId id="264" r:id="rId10"/>
    <p:sldId id="263" r:id="rId11"/>
  </p:sldIdLst>
  <p:sldSz cx="9906000" cy="6858000" type="A4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350" y="-9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21.06.2018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напис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21.06.2018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напису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21.06.2018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21.06.2018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21.06.2018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21.06.2018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21.06.2018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21.06.2018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21.06.2018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21.06.2018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рисунка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21.06.2018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959E6-847B-4937-8C3D-49CDB5BA4EF3}" type="datetimeFigureOut">
              <a:rPr lang="uk-UA" smtClean="0"/>
              <a:pPr/>
              <a:t>21.06.2018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ua.gecid.com/mboard/asus_m2n8-vmx/" TargetMode="External"/><Relationship Id="rId2" Type="http://schemas.openxmlformats.org/officeDocument/2006/relationships/hyperlink" Target="http://www.nix.ru/support/compare_tables_builder.html?item%5b0%5d=815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uk.wikipedia.org/wiki/%D0%9B%D0%BE%D0%BA%D0%B0%D0%BB%D1%8C%D0%BD%D0%B0_%D0%BC%D0%B5%D1%80%D0%B5%D0%B6%D0%B0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0" y="260648"/>
            <a:ext cx="9906000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uk-UA" sz="14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Міністерство освіти і науки України</a:t>
            </a:r>
            <a:br>
              <a:rPr lang="uk-UA" sz="14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uk-UA" sz="14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uk-UA" sz="14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uk-UA" sz="14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uk-UA" sz="14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uk-UA" sz="14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uk-UA" sz="14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uk-UA" sz="14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 </a:t>
            </a:r>
            <a:br>
              <a:rPr lang="uk-UA" sz="14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uk-UA" sz="14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 </a:t>
            </a:r>
            <a:br>
              <a:rPr lang="uk-UA" sz="14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uk-UA" sz="14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uk-UA" sz="14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uk-UA" sz="3200" b="1" dirty="0" smtClean="0">
                <a:solidFill>
                  <a:prstClr val="black"/>
                </a:solidFill>
                <a:latin typeface="Times New Roman" pitchFamily="18" charset="0"/>
                <a:ea typeface="DotumChe" pitchFamily="49" charset="-127"/>
                <a:cs typeface="Times New Roman" pitchFamily="18" charset="0"/>
              </a:rPr>
              <a:t>Презентація</a:t>
            </a:r>
            <a:r>
              <a:rPr lang="uk-UA" sz="14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uk-UA" sz="14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uk-UA" sz="14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uk-UA" sz="14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uk-UA" sz="14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з дисципліни:</a:t>
            </a:r>
            <a:br>
              <a:rPr lang="uk-UA" sz="14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„</a:t>
            </a:r>
            <a:r>
              <a:rPr lang="uk-UA" sz="14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Вступ до спеціальності</a:t>
            </a: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”</a:t>
            </a:r>
            <a:r>
              <a:rPr lang="uk-UA" sz="14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uk-UA" sz="14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uk-UA" sz="14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 </a:t>
            </a:r>
            <a:br>
              <a:rPr lang="uk-UA" sz="14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uk-UA" sz="14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на тему:</a:t>
            </a:r>
            <a:br>
              <a:rPr lang="uk-UA" sz="14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uk-UA" sz="28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Мій комп`ютер у моєму житті</a:t>
            </a:r>
            <a:r>
              <a:rPr lang="uk-UA" sz="14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uk-UA" sz="14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uk-UA" sz="14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uk-UA" sz="14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uk-UA" sz="14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uk-UA" sz="14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uk-UA" sz="14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uk-UA" sz="14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uk-UA" sz="14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uk-UA" sz="14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uk-UA" sz="14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uk-UA" sz="14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uk-UA" sz="14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uk-UA" sz="14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uk-UA" sz="14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</a:t>
            </a:r>
            <a:endParaRPr lang="uk-UA" sz="1400" dirty="0" smtClean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</a:pPr>
            <a:endParaRPr lang="uk-UA" sz="1400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</a:pPr>
            <a:endParaRPr lang="uk-UA" sz="1400" dirty="0" smtClean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</a:pPr>
            <a:endParaRPr lang="uk-UA" sz="1400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</a:pPr>
            <a:r>
              <a:rPr lang="uk-UA" sz="14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uk-UA" sz="14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uk-UA" sz="14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uk-UA" sz="14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uk-UA" sz="1400" i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Львів 2015</a:t>
            </a:r>
            <a:r>
              <a:rPr lang="uk-UA" sz="14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uk-UA" sz="14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endParaRPr lang="uk-UA" sz="1400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200472" y="260648"/>
            <a:ext cx="970552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/>
              <a:t>Використані літературні джерела</a:t>
            </a:r>
          </a:p>
          <a:p>
            <a:pPr algn="ctr"/>
            <a:endParaRPr lang="uk-UA" b="1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hlinkClick r:id="rId2"/>
              </a:rPr>
              <a:t>http://www.nix.ru/support/compare_tables_builder.html?item[0]=815</a:t>
            </a:r>
            <a:endParaRPr lang="uk-UA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hlinkClick r:id="rId3"/>
              </a:rPr>
              <a:t>http://ua.gecid.com/mboard/asus_m2n8-vmx/</a:t>
            </a:r>
            <a:endParaRPr lang="uk-UA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hlinkClick r:id="rId4"/>
              </a:rPr>
              <a:t>https://uk.wikipedia.org/wiki/%D0%9B%D0%BE%D0%BA%D0%B0%D0%BB%D1%8C%D0%BD%D0%B0_%D0%BC%D0%B5%D1%80%D0%B5%D0%B6%D0%B0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endParaRPr lang="uk-UA" dirty="0" smtClean="0"/>
          </a:p>
          <a:p>
            <a:pPr marL="342900" indent="-342900">
              <a:buFont typeface="+mj-lt"/>
              <a:buAutoNum type="arabicPeriod"/>
            </a:pPr>
            <a:endParaRPr lang="uk-UA" dirty="0" smtClean="0"/>
          </a:p>
          <a:p>
            <a:pPr marL="342900" indent="-342900">
              <a:buFont typeface="+mj-lt"/>
              <a:buAutoNum type="arabicPeriod"/>
            </a:pP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488504" y="548680"/>
            <a:ext cx="94174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8"/>
            <a:r>
              <a:rPr lang="uk-UA" sz="2000" b="1" dirty="0" smtClean="0"/>
              <a:t>   </a:t>
            </a:r>
            <a:r>
              <a:rPr lang="uk-UA" sz="2400" b="1" dirty="0" smtClean="0"/>
              <a:t>Зміст</a:t>
            </a:r>
          </a:p>
          <a:p>
            <a:pPr lvl="8"/>
            <a:endParaRPr lang="en-US" sz="2000" b="1" dirty="0" smtClean="0"/>
          </a:p>
          <a:p>
            <a:pPr marL="342900" indent="-342900">
              <a:buFont typeface="+mj-lt"/>
              <a:buAutoNum type="arabicPeriod"/>
            </a:pP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Комп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ютер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у моєму житті</a:t>
            </a:r>
          </a:p>
          <a:p>
            <a:pPr marL="342900" lvl="0" indent="-342900">
              <a:buFont typeface="+mj-lt"/>
              <a:buAutoNum type="arabicPeriod"/>
            </a:pPr>
            <a:r>
              <a:rPr lang="uk-UA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Сумарна </a:t>
            </a:r>
            <a:r>
              <a:rPr lang="uk-UA" sz="2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iнформацiя</a:t>
            </a:r>
            <a:r>
              <a:rPr lang="uk-UA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342900" lvl="0" indent="-342900">
              <a:buFont typeface="+mj-lt"/>
              <a:buAutoNum type="arabicPeriod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Материнська плата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BIOS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Роз’єми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та пристрої</a:t>
            </a:r>
          </a:p>
          <a:p>
            <a:pPr marL="342900" lvl="0" indent="-342900">
              <a:buFont typeface="+mj-lt"/>
              <a:buAutoNum type="arabicPeriod"/>
            </a:pPr>
            <a:endParaRPr lang="uk-UA" i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uk-UA" dirty="0" smtClean="0"/>
          </a:p>
          <a:p>
            <a:pPr marL="342900" indent="-342900">
              <a:buFont typeface="+mj-lt"/>
              <a:buAutoNum type="arabicPeriod"/>
            </a:pPr>
            <a:endParaRPr lang="uk-UA" dirty="0" smtClean="0"/>
          </a:p>
          <a:p>
            <a:pPr marL="342900" indent="-342900">
              <a:buFont typeface="+mj-lt"/>
              <a:buAutoNum type="arabicPeriod"/>
            </a:pPr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vybiraem-kompyuter-dlya-ucheby-pervy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85048" y="476672"/>
            <a:ext cx="4127500" cy="2381250"/>
          </a:xfrm>
          <a:prstGeom prst="rect">
            <a:avLst/>
          </a:prstGeom>
        </p:spPr>
      </p:pic>
      <p:sp>
        <p:nvSpPr>
          <p:cNvPr id="4" name="Прямокутник 3"/>
          <p:cNvSpPr/>
          <p:nvPr/>
        </p:nvSpPr>
        <p:spPr>
          <a:xfrm>
            <a:off x="194471" y="476673"/>
            <a:ext cx="9439049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Комп'ютер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моєму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житті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займає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важливе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Перший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комп'ютер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моєму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домі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з‘явився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тоді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коли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близько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трьох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Відтоді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батьки почали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вчити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мене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як правильно ним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користуватись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Я росла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розвивалась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часом 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помітила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тепер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не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вони мене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вчать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а 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Тепер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завдяки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комп'ютеру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швидко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можу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знайти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потрібну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інформацію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різну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художню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наукову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публіцистичну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літературу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Інтернеті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можу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легко </a:t>
            </a: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спілкуватися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людьми 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живуть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тисячу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, а то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кілометрів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можу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надсилати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листи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безкоштовно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отримуючи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моментально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відповідь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співрозмовника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використовую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свій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ПК 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розваг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саморозвитку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-5417"/>
            <a:ext cx="9906000" cy="686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1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Сумарна </a:t>
            </a:r>
            <a:r>
              <a:rPr kumimoji="0" lang="uk-UA" sz="1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iнформацiя</a:t>
            </a:r>
            <a:r>
              <a:rPr kumimoji="0" lang="uk-UA" sz="1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uk-UA" sz="1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Системна плата:</a:t>
            </a:r>
            <a:endParaRPr kumimoji="0" lang="uk-UA" sz="1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Тип ЦП                                            AMD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Sempron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1800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MHz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(9 x 200) 3200+</a:t>
            </a:r>
            <a:endParaRPr kumimoji="0" lang="uk-UA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Системна плата                                   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Asus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M2N8-VMX  (2 PCI, 1 PCI-E x1, 1 PCI-E x16, 4 DDR2 DIMM,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Audio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Video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Gigabit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LAN)</a:t>
            </a:r>
            <a:endParaRPr kumimoji="0" lang="uk-UA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Чiпсет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системної плати                           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nVIDIA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nForce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6100-405, AMD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Hammer</a:t>
            </a:r>
            <a:endParaRPr kumimoji="0" lang="uk-UA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Системна пам'ять                                  2048 Мб  (DDR2-800 DDR2 SDRAM)</a:t>
            </a:r>
            <a:endParaRPr kumimoji="0" lang="uk-UA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DIMM1:                                            1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Гб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DDR2-800 DDR2 SDRAM  (5-5-5-18 @ 400 МГЦ)  (4-4-4-12 @ 266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МГЦ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 (3-3-3-9 @ 200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МГЦ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uk-UA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DIMM3: SK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Hynix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HYMP512U64CP8-S6                  1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Гб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DDR2-800 DDR2 SDRAM  (6-6-6-18 @ 400 МГЦ)  (5-5-5-15 @ 333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МГЦ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 (4-4-4-12 @ 266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МГЦ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uk-UA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Тип BIOS                                          AMI (12/04/06)</a:t>
            </a:r>
            <a:endParaRPr kumimoji="0" lang="uk-UA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Комунiкацiйний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порт                              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Communications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Port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(COM1)</a:t>
            </a:r>
            <a:endParaRPr kumimoji="0" lang="uk-UA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Комунiкацiйний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порт                              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Printer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Port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(LPT1)</a:t>
            </a:r>
            <a:endParaRPr kumimoji="0" lang="uk-UA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Дисплей:</a:t>
            </a:r>
            <a:endParaRPr kumimoji="0" lang="uk-UA" sz="1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Вiдеоадаптер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Radeon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X1300 / X1550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Series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(Microsoft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Corporation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WDDM)  (256 Мб)</a:t>
            </a:r>
            <a:endParaRPr kumimoji="0" lang="uk-UA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3D-акселератор                                    ATI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Radeon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X1550 (RV515)</a:t>
            </a:r>
            <a:endParaRPr kumimoji="0" lang="uk-UA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uk-UA" sz="1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Мультимедіа</a:t>
            </a:r>
            <a:r>
              <a:rPr kumimoji="0" lang="uk-UA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uk-UA" sz="1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Звуковий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адаптор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Realtek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ALC883 @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nVIDIA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nForce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6100-400/405/420/430 (MCP61) -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High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Definition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Audio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Controller</a:t>
            </a:r>
            <a:endParaRPr kumimoji="0" lang="uk-UA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uk-UA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Збереження даних:</a:t>
            </a:r>
            <a:endParaRPr kumimoji="0" lang="uk-UA" sz="1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Контролер IDE                                     Standard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Dual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Channel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PCI IDE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Controller</a:t>
            </a:r>
            <a:endParaRPr kumimoji="0" lang="uk-UA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Контролер накопичувача                            NVIDIA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nForce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Serial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ATA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Controller</a:t>
            </a:r>
            <a:endParaRPr kumimoji="0" lang="uk-UA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Контролер накопичувача                           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Virtual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CloneDrive</a:t>
            </a:r>
            <a:endParaRPr kumimoji="0" lang="uk-UA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Флопі-нагромаджувач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Floppy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disk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drive</a:t>
            </a:r>
            <a:endParaRPr kumimoji="0" lang="uk-UA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Дисковий нагромаджувач                           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JetFlash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Transcend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4GB USB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Device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(3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Гб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USB)</a:t>
            </a:r>
            <a:endParaRPr kumimoji="0" lang="uk-UA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Дисковий нагромаджувач                            WDC WD80 0JD-00MSA1 SCSI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Disk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Device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(80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Гб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7200 RPM)</a:t>
            </a:r>
            <a:endParaRPr kumimoji="0" lang="uk-UA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Оптичний дисковод                                 HL-DT-ST DVDRAM GSA-H42N ATA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Device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(DVD+R9:10x, DVD-R9:10x, DVD+RW:18x/8x, DVD-RW:18x/6x, DVD-RAM:12x, DVD-ROM:16x, CD:48x/32x/48x DVD+RW/DVD-RW/DVD-RAM)</a:t>
            </a:r>
            <a:endParaRPr kumimoji="0" lang="uk-UA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uk-UA" sz="1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Роздiли</a:t>
            </a:r>
            <a:r>
              <a:rPr kumimoji="0" lang="uk-UA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uk-UA" sz="1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C: (NTFS)                                         39997 Мб (8855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Мб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вiльно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uk-UA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D: (NTFS)                                         36310 Мб (11005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Мб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вiльно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uk-UA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Загальний обсяг                                   74.5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Гб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(19.4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Гб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вiльно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uk-UA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Уведення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uk-UA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Клавiатура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Standard PS/2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Keyboard</a:t>
            </a:r>
            <a:endParaRPr kumimoji="0" lang="uk-UA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Миша                                              Microsoft PS/2 Mouse</a:t>
            </a:r>
            <a:endParaRPr kumimoji="0" lang="uk-UA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1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Периферiйнi</a:t>
            </a:r>
            <a:r>
              <a:rPr kumimoji="0" lang="uk-UA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пристрої:</a:t>
            </a:r>
            <a:endParaRPr kumimoji="0" lang="uk-UA" sz="1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Принтер                                          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Fax</a:t>
            </a:r>
            <a:endParaRPr kumimoji="0" lang="uk-UA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Принтер                                           HP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Deskjet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D2400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series</a:t>
            </a:r>
            <a:endParaRPr kumimoji="0" lang="uk-UA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Принтер                                           Microsoft XPS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Document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Writer</a:t>
            </a:r>
            <a:endParaRPr kumimoji="0" lang="uk-UA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Контролер USB1                            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nVIDIA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nForce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6100-400/405/420/430 (MCP61) - OHCI USB 1.1</a:t>
            </a:r>
            <a:endParaRPr kumimoji="0" lang="uk-UA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Контролер USB2                            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nVIDIA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nForce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6100-400/405/420/430 (MCP61) - EHCI USB 2.0</a:t>
            </a:r>
            <a:endParaRPr kumimoji="0" lang="uk-UA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USB-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пристрiй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USB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Composite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Device</a:t>
            </a:r>
            <a:endParaRPr kumimoji="0" lang="uk-UA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USB-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пристрiй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USB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Composite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Device</a:t>
            </a:r>
            <a:endParaRPr kumimoji="0" lang="uk-UA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USB-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пристрiй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USB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Mass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Storage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Device</a:t>
            </a:r>
            <a:endParaRPr kumimoji="0" lang="uk-UA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USB-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пристрiй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Venus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USB2.0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Camera</a:t>
            </a:r>
            <a:endParaRPr kumimoji="0" lang="uk-UA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USB-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пристрiй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Venus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USB2.0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Camera</a:t>
            </a:r>
            <a:endParaRPr kumimoji="0" lang="uk-UA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Батарея                                           Microsoft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Composite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Battery</a:t>
            </a:r>
            <a:endParaRPr kumimoji="0" lang="uk-UA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5369496" y="4149566"/>
            <a:ext cx="4536504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uk-UA" sz="10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DMI:</a:t>
            </a:r>
            <a:endParaRPr lang="uk-UA" sz="10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uk-UA" sz="1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DMI постачальник BIOS                             </a:t>
            </a:r>
            <a:r>
              <a:rPr lang="uk-UA" sz="1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American</a:t>
            </a:r>
            <a:r>
              <a:rPr lang="uk-UA" sz="1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1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Megatrends</a:t>
            </a:r>
            <a:r>
              <a:rPr lang="uk-UA" sz="1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1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Inc</a:t>
            </a:r>
            <a:r>
              <a:rPr lang="uk-UA" sz="1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uk-UA" sz="10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uk-UA" sz="1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DMI </a:t>
            </a:r>
            <a:r>
              <a:rPr lang="uk-UA" sz="1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версiя</a:t>
            </a:r>
            <a:r>
              <a:rPr lang="uk-UA" sz="1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BIOS                                   0408</a:t>
            </a:r>
            <a:endParaRPr lang="uk-UA" sz="10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uk-UA" sz="1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DMI виробник системи                              </a:t>
            </a:r>
            <a:r>
              <a:rPr lang="uk-UA" sz="1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System</a:t>
            </a:r>
            <a:r>
              <a:rPr lang="uk-UA" sz="1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1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manufacturer</a:t>
            </a:r>
            <a:endParaRPr lang="uk-UA" sz="10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uk-UA" sz="1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DMI система                                       </a:t>
            </a:r>
            <a:r>
              <a:rPr lang="uk-UA" sz="1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System</a:t>
            </a:r>
            <a:r>
              <a:rPr lang="uk-UA" sz="1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1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Product</a:t>
            </a:r>
            <a:r>
              <a:rPr lang="uk-UA" sz="1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1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Name</a:t>
            </a:r>
            <a:endParaRPr lang="uk-UA" sz="10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uk-UA" sz="1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DMI системна </a:t>
            </a:r>
            <a:r>
              <a:rPr lang="uk-UA" sz="1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версiя</a:t>
            </a:r>
            <a:r>
              <a:rPr lang="uk-UA" sz="1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uk-UA" sz="1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System</a:t>
            </a:r>
            <a:r>
              <a:rPr lang="uk-UA" sz="1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1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Version</a:t>
            </a:r>
            <a:endParaRPr lang="uk-UA" sz="10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uk-UA" sz="1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DMI системний UUID                                204E0C62-8EFED511-                BC4E001A-9222575D</a:t>
            </a:r>
            <a:endParaRPr lang="uk-UA" sz="10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uk-UA" sz="1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DMI виробник системної плати                      </a:t>
            </a:r>
            <a:r>
              <a:rPr lang="uk-UA" sz="1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ASUSTeK</a:t>
            </a:r>
            <a:r>
              <a:rPr lang="uk-UA" sz="1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1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Computer</a:t>
            </a:r>
            <a:r>
              <a:rPr lang="uk-UA" sz="1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INC.</a:t>
            </a:r>
            <a:endParaRPr lang="uk-UA" sz="10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uk-UA" sz="1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DMI системна плата                                M2N8-VMX</a:t>
            </a:r>
            <a:endParaRPr lang="uk-UA" sz="10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uk-UA" sz="1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DMI </a:t>
            </a:r>
            <a:r>
              <a:rPr lang="uk-UA" sz="1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версiя</a:t>
            </a:r>
            <a:r>
              <a:rPr lang="uk-UA" sz="1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системної плати                        </a:t>
            </a:r>
            <a:r>
              <a:rPr lang="uk-UA" sz="1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Rev</a:t>
            </a:r>
            <a:r>
              <a:rPr lang="uk-UA" sz="1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1.xx</a:t>
            </a:r>
            <a:endParaRPr lang="uk-UA" sz="10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uk-UA" sz="1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DMI </a:t>
            </a:r>
            <a:r>
              <a:rPr lang="uk-UA" sz="1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серiйний</a:t>
            </a:r>
            <a:r>
              <a:rPr lang="uk-UA" sz="1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номер системної плати                MB-1234567890</a:t>
            </a:r>
            <a:endParaRPr lang="uk-UA" sz="10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uk-UA" sz="1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DMI виробник </a:t>
            </a:r>
            <a:r>
              <a:rPr lang="uk-UA" sz="1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шасi</a:t>
            </a:r>
            <a:r>
              <a:rPr lang="uk-UA" sz="1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</a:t>
            </a:r>
            <a:r>
              <a:rPr lang="uk-UA" sz="1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Chassis</a:t>
            </a:r>
            <a:r>
              <a:rPr lang="uk-UA" sz="1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1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Manufacture</a:t>
            </a:r>
            <a:endParaRPr lang="uk-UA" sz="10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uk-UA" sz="1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DMI </a:t>
            </a:r>
            <a:r>
              <a:rPr lang="uk-UA" sz="1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версiя</a:t>
            </a:r>
            <a:r>
              <a:rPr lang="uk-UA" sz="1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1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шасi</a:t>
            </a:r>
            <a:r>
              <a:rPr lang="uk-UA" sz="1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</a:t>
            </a:r>
            <a:r>
              <a:rPr lang="uk-UA" sz="1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Chassis</a:t>
            </a:r>
            <a:r>
              <a:rPr lang="uk-UA" sz="1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1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Version</a:t>
            </a:r>
            <a:endParaRPr lang="uk-UA" sz="10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uk-UA" sz="1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DMI </a:t>
            </a:r>
            <a:r>
              <a:rPr lang="uk-UA" sz="1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серiйний</a:t>
            </a:r>
            <a:r>
              <a:rPr lang="uk-UA" sz="1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номер </a:t>
            </a:r>
            <a:r>
              <a:rPr lang="uk-UA" sz="1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шасi</a:t>
            </a:r>
            <a:r>
              <a:rPr lang="uk-UA" sz="1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</a:t>
            </a:r>
            <a:r>
              <a:rPr lang="uk-UA" sz="1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Chassis</a:t>
            </a:r>
            <a:r>
              <a:rPr lang="uk-UA" sz="1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1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Serial</a:t>
            </a:r>
            <a:r>
              <a:rPr lang="uk-UA" sz="1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1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Number</a:t>
            </a:r>
            <a:endParaRPr lang="uk-UA" sz="10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uk-UA" sz="1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DMI Asset-тег </a:t>
            </a:r>
            <a:r>
              <a:rPr lang="uk-UA" sz="1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шасi</a:t>
            </a:r>
            <a:r>
              <a:rPr lang="uk-UA" sz="1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Asset-1234567890</a:t>
            </a:r>
            <a:endParaRPr lang="uk-UA" sz="10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uk-UA" sz="1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DMI тип </a:t>
            </a:r>
            <a:r>
              <a:rPr lang="uk-UA" sz="1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шасi</a:t>
            </a:r>
            <a:r>
              <a:rPr lang="uk-UA" sz="1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</a:t>
            </a:r>
            <a:r>
              <a:rPr lang="uk-UA" sz="1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Desktop</a:t>
            </a:r>
            <a:r>
              <a:rPr lang="uk-UA" sz="1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1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Case</a:t>
            </a:r>
            <a:endParaRPr lang="uk-UA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228725"/>
            <a:ext cx="6429375" cy="5629275"/>
          </a:xfrm>
          <a:prstGeom prst="rect">
            <a:avLst/>
          </a:prstGeom>
        </p:spPr>
      </p:pic>
      <p:sp>
        <p:nvSpPr>
          <p:cNvPr id="5" name="Прямокутник 4"/>
          <p:cNvSpPr/>
          <p:nvPr/>
        </p:nvSpPr>
        <p:spPr>
          <a:xfrm>
            <a:off x="272480" y="188640"/>
            <a:ext cx="96335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Материнська плата(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ASUS M2N8-VMX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основна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плата системного блоку, на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якій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містяться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компоненти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комп'ютера. Головне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материнської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плати —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об’єднати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забезпечити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спільну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роботу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складових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частин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комп'ютера за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сукупності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мікросхем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Чіпсет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Як правило,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чіпсет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складається з двох основних мікросхем, які частіше називають "північним" і "південним" мостами. </a:t>
            </a:r>
          </a:p>
        </p:txBody>
      </p:sp>
      <p:sp>
        <p:nvSpPr>
          <p:cNvPr id="11" name="Прямокутник 10"/>
          <p:cNvSpPr/>
          <p:nvPr/>
        </p:nvSpPr>
        <p:spPr>
          <a:xfrm>
            <a:off x="6249144" y="1268760"/>
            <a:ext cx="365685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Північний міст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- це частина системної логіки материнської плати, що забезпечує роботу основних вузлів комп'ютера - центрального процесора, оперативної пам'яті,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відеокарти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. Саме він керує роботою шини процесора, контролера оперативної пам'яті та шини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PCI Express,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до якої приєднується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відеокарта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. У деяких випадках північний міст може містити інтегрований графічний процесор. </a:t>
            </a:r>
          </a:p>
          <a:p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Південний міст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- забезпечує підключення до системи менш швидкісних пристроїв, які не вимагають високої пропускної здатності - жорсткого диска, мережевих плат, аудіоплати і т.д., а також шин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PCI, USB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та ін., в які встановлюються різного роду додаткові пристрої. Клавіатура і миша також замикаються на південний міст.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9906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5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BIOS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англ.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Basic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Input/Output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System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uk-UA" sz="1600" i="1" dirty="0" smtClean="0">
                <a:latin typeface="Times New Roman" pitchFamily="18" charset="0"/>
                <a:cs typeface="Times New Roman" pitchFamily="18" charset="0"/>
              </a:rPr>
              <a:t>базова система введення/виведення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) — є набором спеціальних підпрограм, які використовуються комп'ютерами архітектури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x86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для ініціалізації компонентів персональної платформи, необхідних для її.  </a:t>
            </a:r>
          </a:p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Первинного завантаження та подальшої роботи. Такими є процесор, системна логіка (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чіпсет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), оперативна пам'ять, клавіатура,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відеокарта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та інші.</a:t>
            </a:r>
          </a:p>
          <a:p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Верія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BIOS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0408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. Версія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AGESA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2.8.0.0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143125" cy="704850"/>
          </a:xfrm>
          <a:prstGeom prst="rect">
            <a:avLst/>
          </a:prstGeom>
        </p:spPr>
      </p:pic>
      <p:pic>
        <p:nvPicPr>
          <p:cNvPr id="6" name="Рисунок 5" descr="vibor_zag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700809"/>
            <a:ext cx="6876256" cy="5157192"/>
          </a:xfrm>
          <a:prstGeom prst="rect">
            <a:avLst/>
          </a:prstGeom>
        </p:spPr>
      </p:pic>
      <p:pic>
        <p:nvPicPr>
          <p:cNvPr id="7" name="Рисунок 6" descr="imagгшо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941117" y="2708920"/>
            <a:ext cx="2964883" cy="223224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200472" y="260649"/>
            <a:ext cx="9705528" cy="871007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На материнській платі розміщені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роз’єми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, за допомогою яких приєднуються різні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присторої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Сокет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AM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роз’єм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для встановлення центрального процесору.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Центральний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процесор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ЦП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CPU (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AMD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Sempron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3200+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 - </a:t>
            </a: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функціональна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частина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комп'ютера,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призначена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інтерпретації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команд.</a:t>
            </a:r>
          </a:p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астота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работи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процесора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- 1.8 ГГц. Гнездо -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Socket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AM2.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Частота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шини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- 800 МГц. Кэш L1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L2 по 128 Кб.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Одноядерний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Mаксимальний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об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єм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оперативної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памяті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-16 Гб.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Потужність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- 62 Вт.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Критична температура - 69°С.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Напруга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живлення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- 1.25 ~ 1.40 В.</a:t>
            </a:r>
          </a:p>
          <a:p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РСІ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(2 x PCI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2.2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 —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шина вводу/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виводу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підключення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периферійних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пристроїв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материнської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плати комп'ютера.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PCI Express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1 x PCI-E x1, 1 x PCI-E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x16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)-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комп'ютерна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шина,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використовує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програмну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модель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шини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PCI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високопродуктивний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фізичний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протокол,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заснований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послідовній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передачі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Відеока́рта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nVidia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GeForce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6100/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nForce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405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MCP61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пристрій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призначений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обробки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генерації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зображень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подальшим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виведенням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на </a:t>
            </a: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екран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периферійного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пристрою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Системная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шина -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HyperTransport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800, 1000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МГц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. Тип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чіпсета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– асинхронний. </a:t>
            </a:r>
          </a:p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Підтримка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PCI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– версія 2.3. Максимальна кількість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слотів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PCI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. Підтримка 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PCI Express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версії 1.0а.</a:t>
            </a:r>
          </a:p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Максимальна кількість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слотів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PCI Express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слот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8х + 2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слота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1х. Кількість 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USB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портів – 8 шт. Підтримує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USB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2.0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. Підтримує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SerialATA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канали 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SATA 300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. Максимальний підтримуваний режим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UDMA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133 (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тільки 1 канал). </a:t>
            </a:r>
          </a:p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Підтримка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Ethernet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1x 10/100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Мбіт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/с мережевий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контроллер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photo-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37176" y="620687"/>
            <a:ext cx="3368824" cy="2695059"/>
          </a:xfrm>
          <a:prstGeom prst="rect">
            <a:avLst/>
          </a:prstGeom>
        </p:spPr>
      </p:pic>
      <p:pic>
        <p:nvPicPr>
          <p:cNvPr id="6" name="Рисунок 5" descr="563c11756596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29264" y="5203241"/>
            <a:ext cx="2576736" cy="1654759"/>
          </a:xfrm>
          <a:prstGeom prst="rect">
            <a:avLst/>
          </a:prstGeom>
        </p:spPr>
      </p:pic>
      <p:pic>
        <p:nvPicPr>
          <p:cNvPr id="7" name="Рисунок 6" descr="800px-PCIExpres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53772" y="3356992"/>
            <a:ext cx="2652228" cy="18002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nde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96150" y="3501008"/>
            <a:ext cx="2609850" cy="1752600"/>
          </a:xfrm>
          <a:prstGeom prst="rect">
            <a:avLst/>
          </a:prstGeom>
        </p:spPr>
      </p:pic>
      <p:pic>
        <p:nvPicPr>
          <p:cNvPr id="3" name="Рисунок 2" descr="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09482" y="1052736"/>
            <a:ext cx="3296518" cy="2239144"/>
          </a:xfrm>
          <a:prstGeom prst="rect">
            <a:avLst/>
          </a:prstGeom>
        </p:spPr>
      </p:pic>
      <p:sp>
        <p:nvSpPr>
          <p:cNvPr id="2" name="Прямокутник 1"/>
          <p:cNvSpPr/>
          <p:nvPr/>
        </p:nvSpPr>
        <p:spPr>
          <a:xfrm>
            <a:off x="200472" y="260648"/>
            <a:ext cx="9705528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Слоти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модулів ОЗП— приєднуються модулі оперативної пам'яті відповідного типу.</a:t>
            </a:r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vi-VN" sz="1600" b="1" dirty="0" smtClean="0">
                <a:latin typeface="Times New Roman" pitchFamily="18" charset="0"/>
                <a:cs typeface="Times New Roman" pitchFamily="18" charset="0"/>
              </a:rPr>
              <a:t>Операти́вна па́м'ять</a:t>
            </a:r>
            <a:r>
              <a:rPr lang="vi-VN" sz="1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nl-NL" sz="1600" dirty="0" smtClean="0">
                <a:latin typeface="Times New Roman" pitchFamily="18" charset="0"/>
                <a:cs typeface="Times New Roman" pitchFamily="18" charset="0"/>
              </a:rPr>
              <a:t>DIMM1: 1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Гб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1600" dirty="0" smtClean="0">
                <a:latin typeface="Times New Roman" pitchFamily="18" charset="0"/>
                <a:cs typeface="Times New Roman" pitchFamily="18" charset="0"/>
              </a:rPr>
              <a:t>DDR2-800 DDR2 SDRAM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; DIMM3: 1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Гб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SK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Hynix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HYMP512U64CP8-S6</a:t>
            </a:r>
            <a:r>
              <a:rPr lang="vi-VN" sz="1600" dirty="0" smtClean="0">
                <a:latin typeface="Times New Roman" pitchFamily="18" charset="0"/>
                <a:cs typeface="Times New Roman" pitchFamily="18" charset="0"/>
              </a:rPr>
              <a:t>) — пам'ять ЕОМ, призначена для зберігання коду та 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1600" dirty="0" smtClean="0">
                <a:latin typeface="Times New Roman" pitchFamily="18" charset="0"/>
                <a:cs typeface="Times New Roman" pitchFamily="18" charset="0"/>
              </a:rPr>
              <a:t>даних програм під час їхнього виконання. У сучасних комп'ютерах оперативна пам'ять переважно представлена динамічною пам'яттю з довільним доступом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DRAM.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DDR2 SDRAM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(англ.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double-data-rate two synchronous dynamic random access </a:t>
            </a:r>
            <a:endParaRPr lang="uk-UA" sz="16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memory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- подвоєна швидкість передачі даних синхронної пам'яті з </a:t>
            </a:r>
          </a:p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довільним доступом) — це тип оперативної пам'яті використовуваної </a:t>
            </a:r>
          </a:p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в комп'ютерах.</a:t>
            </a:r>
          </a:p>
          <a:p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Роз'єми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для підключення блоку живлення.</a:t>
            </a:r>
          </a:p>
          <a:p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vi-VN" sz="1600" b="1" dirty="0" smtClean="0">
                <a:latin typeface="Times New Roman" pitchFamily="18" charset="0"/>
                <a:cs typeface="Times New Roman" pitchFamily="18" charset="0"/>
              </a:rPr>
              <a:t>Блок жи́влення</a:t>
            </a:r>
            <a:r>
              <a:rPr lang="vi-VN" sz="1600" dirty="0" smtClean="0">
                <a:latin typeface="Times New Roman" pitchFamily="18" charset="0"/>
                <a:cs typeface="Times New Roman" pitchFamily="18" charset="0"/>
              </a:rPr>
              <a:t> — вторинне джерело живлення, призначене для 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1600" dirty="0" smtClean="0">
                <a:latin typeface="Times New Roman" pitchFamily="18" charset="0"/>
                <a:cs typeface="Times New Roman" pitchFamily="18" charset="0"/>
              </a:rPr>
              <a:t>забезпечення живлення електроприладу електричною енергією, при відповідності вимогам її параметрів: напруги, струму, і т. д. шляхом перетворення енергії інших джерел живлення.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IDE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слоти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SATA, ATA)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призначення для підключення </a:t>
            </a:r>
          </a:p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шлейфів, які з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єднують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вінчестер,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DVD ROM,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дисковод з </a:t>
            </a:r>
          </a:p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материнською платою. </a:t>
            </a:r>
          </a:p>
          <a:p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SATA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англ.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Serial </a:t>
            </a:r>
            <a:r>
              <a:rPr lang="en-US" sz="1600" i="1" dirty="0" smtClean="0"/>
              <a:t>Advanced Technology Attachment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 —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послідовний інтерфейс </a:t>
            </a:r>
          </a:p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обміну даними з накопичувачами інформації (як правило, з жорсткими дисками).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SATA 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є розвитком інтерфейсу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ATA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(IDE),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який після появи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SATA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був перейменований в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PATA (Parallel ATA)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SATA/300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працює на частоті 3 ГГЦ, забезпечує пропускну здатність до 2,4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Гбіт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c (300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МБ/с). Досить часто стандарт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SATA/300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називають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SATA </a:t>
            </a:r>
            <a:r>
              <a:rPr lang="uk-UA" sz="1600" i="1" dirty="0" smtClean="0">
                <a:latin typeface="Times New Roman" pitchFamily="18" charset="0"/>
                <a:cs typeface="Times New Roman" pitchFamily="18" charset="0"/>
              </a:rPr>
              <a:t>ІІ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.  Теоретично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SATA/150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й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SATA/300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пристрої повинні бути сумісні за рахунок підтримки узгодження швидкостей (у меншу сторону), однак для деяких пристроїв і контролерів потрібне ручне виставляння режиму роботи.</a:t>
            </a:r>
          </a:p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Стандарт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SATA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передбачає можливість збільшення швидкості роботи до 600МБ/с (6 ГГц).</a:t>
            </a:r>
          </a:p>
          <a:p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2"/>
          <p:cNvSpPr/>
          <p:nvPr/>
        </p:nvSpPr>
        <p:spPr>
          <a:xfrm>
            <a:off x="200472" y="188640"/>
            <a:ext cx="970552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Порти — призначені для під'єднання зовнішніх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пристроїх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(клавіатура, миша, принтер, сканер, колонки, навушники, мікрофон,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flash -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носії,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web-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камера...).</a:t>
            </a:r>
          </a:p>
          <a:p>
            <a:pPr lvl="1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Паралельний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порт принтера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IEEE 1284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порт принтера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паралельний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порт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англ. 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Line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Print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Terminal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LPT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 —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міжнародний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стандарт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паралельного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інтерфейсу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підключення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периферійних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пристроїв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персонального комп'ютера.</a:t>
            </a:r>
          </a:p>
          <a:p>
            <a:pPr lvl="1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PS/2 порта для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підключення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клавіатури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миші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PS/2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комп'ютерний порт, що використовується для </a:t>
            </a:r>
          </a:p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підключення клавіатури і миші. Швидкість передачі даних —</a:t>
            </a:r>
          </a:p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від 80 до 300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Кб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/с і залежить від продуктивності </a:t>
            </a:r>
          </a:p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підключеного пристрою та програмного драйвера.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USB 2.0 порти.</a:t>
            </a:r>
          </a:p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USB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англ.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Universal Serial Bus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) — укр. </a:t>
            </a:r>
            <a:r>
              <a:rPr lang="uk-UA" sz="1600" i="1" dirty="0" smtClean="0">
                <a:latin typeface="Times New Roman" pitchFamily="18" charset="0"/>
                <a:cs typeface="Times New Roman" pitchFamily="18" charset="0"/>
              </a:rPr>
              <a:t>універсальна послідовна шина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, призначена для з'єднання периферійних пристроїв обчислювальної техніки. </a:t>
            </a:r>
          </a:p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Версія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USB 2.0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відрізняється від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USB 1.1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лише вищою швидкістю передачі та незначними змінами в протоколі передачі даних для режиму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Hi-Speed (480 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Мбіт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/с).</a:t>
            </a:r>
          </a:p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Сигнали в 4-проводних кабелях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 USB 2.0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передаються двома екранованими проводами на 2-й та 3-й контакти штекера.</a:t>
            </a:r>
          </a:p>
          <a:p>
            <a:pPr lvl="1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COM порт</a:t>
            </a:r>
          </a:p>
          <a:p>
            <a:r>
              <a:rPr lang="vi-VN" sz="1600" b="1" dirty="0" smtClean="0">
                <a:latin typeface="Times New Roman" pitchFamily="18" charset="0"/>
                <a:cs typeface="Times New Roman" pitchFamily="18" charset="0"/>
              </a:rPr>
              <a:t>Послідо́вний порт</a:t>
            </a:r>
            <a:r>
              <a:rPr lang="vi-VN" sz="1600" dirty="0" smtClean="0">
                <a:latin typeface="Times New Roman" pitchFamily="18" charset="0"/>
                <a:cs typeface="Times New Roman" pitchFamily="18" charset="0"/>
              </a:rPr>
              <a:t> (англ.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serial port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 — </a:t>
            </a:r>
            <a:r>
              <a:rPr lang="vi-VN" sz="1600" dirty="0" smtClean="0">
                <a:latin typeface="Times New Roman" pitchFamily="18" charset="0"/>
                <a:cs typeface="Times New Roman" pitchFamily="18" charset="0"/>
              </a:rPr>
              <a:t>двонаправлений послідовний інтерфейс, призначений для обміну байтовою інформацією. Послідовний тому, що інформація через нього передається по одному біту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LAN (RJ45) </a:t>
            </a:r>
          </a:p>
          <a:p>
            <a:r>
              <a:rPr lang="vi-VN" sz="1600" b="1" dirty="0" smtClean="0">
                <a:latin typeface="Times New Roman" pitchFamily="18" charset="0"/>
                <a:cs typeface="Times New Roman" pitchFamily="18" charset="0"/>
              </a:rPr>
              <a:t>Лока́льна комп'ю́терна мере́жа</a:t>
            </a:r>
            <a:r>
              <a:rPr lang="vi-VN" sz="1600" dirty="0" smtClean="0">
                <a:latin typeface="Times New Roman" pitchFamily="18" charset="0"/>
                <a:cs typeface="Times New Roman" pitchFamily="18" charset="0"/>
              </a:rPr>
              <a:t> (англ.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Local Area Network (LAN)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—мережа для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обмеженого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кола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користувачів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об'єднує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комп'ютери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 одному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приміщенні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 рамках одного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канальний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аудіо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вихід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imрппрп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16828" y="548680"/>
            <a:ext cx="4289172" cy="288032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1223</Words>
  <Application>Microsoft Office PowerPoint</Application>
  <PresentationFormat>Аркуш A4 (210x297 мм)</PresentationFormat>
  <Paragraphs>173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1" baseType="lpstr"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Anna</dc:creator>
  <cp:lastModifiedBy>Iryna</cp:lastModifiedBy>
  <cp:revision>55</cp:revision>
  <dcterms:created xsi:type="dcterms:W3CDTF">2015-12-01T13:00:15Z</dcterms:created>
  <dcterms:modified xsi:type="dcterms:W3CDTF">2018-06-21T14:10:14Z</dcterms:modified>
</cp:coreProperties>
</file>